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12192000" cy="6858000"/>
  <p:embeddedFontLst>
    <p:embeddedFont>
      <p:font typeface="Times New Roman" panose="02020603050405020304" pitchFamily="18" charset="0"/>
      <p:regular r:id="rId8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lena05081971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" name="Picture 10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9580"/>
            <a:ext cx="9864099" cy="1037359"/>
          </a:xfrm>
          <a:prstGeom prst="rect">
            <a:avLst/>
          </a:prstGeom>
          <a:noFill/>
        </p:spPr>
      </p:pic>
      <p:sp>
        <p:nvSpPr>
          <p:cNvPr id="103" name="Freeform 103"/>
          <p:cNvSpPr/>
          <p:nvPr/>
        </p:nvSpPr>
        <p:spPr>
          <a:xfrm>
            <a:off x="945" y="6479"/>
            <a:ext cx="12197547" cy="1408398"/>
          </a:xfrm>
          <a:custGeom>
            <a:avLst/>
            <a:gdLst/>
            <a:ahLst/>
            <a:cxnLst/>
            <a:rect l="0" t="0" r="0" b="0"/>
            <a:pathLst>
              <a:path w="12197547" h="1408398">
                <a:moveTo>
                  <a:pt x="0" y="0"/>
                </a:moveTo>
                <a:lnTo>
                  <a:pt x="12197547" y="0"/>
                </a:lnTo>
                <a:lnTo>
                  <a:pt x="12197547" y="1408398"/>
                </a:lnTo>
                <a:lnTo>
                  <a:pt x="0" y="1408398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" name="Picture 10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6230" y="83945"/>
            <a:ext cx="8977951" cy="1395948"/>
          </a:xfrm>
          <a:prstGeom prst="rect">
            <a:avLst/>
          </a:prstGeom>
          <a:noFill/>
        </p:spPr>
      </p:pic>
      <p:sp>
        <p:nvSpPr>
          <p:cNvPr id="105" name="Freeform 105"/>
          <p:cNvSpPr/>
          <p:nvPr/>
        </p:nvSpPr>
        <p:spPr>
          <a:xfrm>
            <a:off x="5221028" y="3513626"/>
            <a:ext cx="6602131" cy="3200564"/>
          </a:xfrm>
          <a:custGeom>
            <a:avLst/>
            <a:gdLst/>
            <a:ahLst/>
            <a:cxnLst/>
            <a:rect l="0" t="0" r="0" b="0"/>
            <a:pathLst>
              <a:path w="6602131" h="3200564">
                <a:moveTo>
                  <a:pt x="0" y="0"/>
                </a:moveTo>
                <a:lnTo>
                  <a:pt x="6602131" y="0"/>
                </a:lnTo>
                <a:lnTo>
                  <a:pt x="6602131" y="3200564"/>
                </a:lnTo>
                <a:lnTo>
                  <a:pt x="0" y="3200564"/>
                </a:lnTo>
                <a:close/>
                <a:moveTo>
                  <a:pt x="6858000" y="6858000"/>
                </a:moveTo>
              </a:path>
            </a:pathLst>
          </a:custGeom>
          <a:noFill/>
          <a:ln w="12698" cap="flat" cmpd="sng">
            <a:solidFill>
              <a:srgbClr val="746225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6" name="Picture 10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328" y="3500926"/>
            <a:ext cx="6627531" cy="3225963"/>
          </a:xfrm>
          <a:prstGeom prst="rect">
            <a:avLst/>
          </a:prstGeom>
          <a:noFill/>
        </p:spPr>
      </p:pic>
      <p:sp>
        <p:nvSpPr>
          <p:cNvPr id="107" name="Freeform 107"/>
          <p:cNvSpPr/>
          <p:nvPr/>
        </p:nvSpPr>
        <p:spPr>
          <a:xfrm>
            <a:off x="5221028" y="3513626"/>
            <a:ext cx="6602131" cy="3200564"/>
          </a:xfrm>
          <a:custGeom>
            <a:avLst/>
            <a:gdLst/>
            <a:ahLst/>
            <a:cxnLst/>
            <a:rect l="0" t="0" r="0" b="0"/>
            <a:pathLst>
              <a:path w="6602131" h="3200564">
                <a:moveTo>
                  <a:pt x="0" y="0"/>
                </a:moveTo>
                <a:lnTo>
                  <a:pt x="6602131" y="0"/>
                </a:lnTo>
                <a:lnTo>
                  <a:pt x="6602131" y="3200564"/>
                </a:lnTo>
                <a:lnTo>
                  <a:pt x="0" y="3200564"/>
                </a:lnTo>
                <a:close/>
                <a:moveTo>
                  <a:pt x="6858000" y="6858000"/>
                </a:moveTo>
              </a:path>
            </a:pathLst>
          </a:custGeom>
          <a:noFill/>
          <a:ln w="12698" cap="flat" cmpd="sng">
            <a:solidFill>
              <a:srgbClr val="746225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Rectangle 108"/>
          <p:cNvSpPr/>
          <p:nvPr/>
        </p:nvSpPr>
        <p:spPr>
          <a:xfrm>
            <a:off x="457442" y="404046"/>
            <a:ext cx="9263591" cy="8985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182238"/>
            <a:r>
              <a:rPr lang="en-US" sz="1600" b="0" i="0" spc="0" baseline="0" dirty="0">
                <a:ln w="5808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Times New Roman"/>
              </a:rPr>
              <a:t>Действующи</a:t>
            </a:r>
            <a:r>
              <a:rPr lang="en-US" sz="1600" b="0" i="0" spc="401" baseline="0" dirty="0">
                <a:ln w="5808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Times New Roman"/>
              </a:rPr>
              <a:t>е</a:t>
            </a:r>
            <a:r>
              <a:rPr lang="en-US" sz="1600" b="0" i="0" spc="0" baseline="0" dirty="0">
                <a:ln w="5808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Times New Roman"/>
              </a:rPr>
              <a:t>правила</a:t>
            </a:r>
            <a:r>
              <a:rPr lang="en-US" sz="1600" b="0" i="0" spc="399" baseline="0" dirty="0">
                <a:ln w="5808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Times New Roman"/>
              </a:rPr>
              <a:t>,</a:t>
            </a:r>
            <a:r>
              <a:rPr lang="en-US" sz="1600" b="0" i="0" spc="0" baseline="0" dirty="0">
                <a:ln w="5808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Times New Roman"/>
              </a:rPr>
              <a:t>сроки</a:t>
            </a:r>
            <a:r>
              <a:rPr lang="en-US" sz="1600" b="0" i="0" spc="399" baseline="0" dirty="0">
                <a:ln w="5808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Times New Roman"/>
              </a:rPr>
              <a:t>,</a:t>
            </a:r>
            <a:r>
              <a:rPr lang="en-US" sz="1600" b="0" i="0" spc="0" baseline="0" dirty="0">
                <a:ln w="5808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Times New Roman"/>
              </a:rPr>
              <a:t>перечен</a:t>
            </a:r>
            <a:r>
              <a:rPr lang="en-US" sz="1600" b="0" i="0" spc="400" baseline="0" dirty="0">
                <a:ln w="5808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Times New Roman"/>
              </a:rPr>
              <a:t>ь</a:t>
            </a:r>
            <a:r>
              <a:rPr lang="en-US" sz="1600" b="0" i="0" spc="0" baseline="0" dirty="0">
                <a:ln w="5808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Times New Roman"/>
              </a:rPr>
              <a:t>документов</a:t>
            </a:r>
            <a:r>
              <a:rPr lang="en-US" sz="1600" b="0" i="0" spc="399" baseline="0" dirty="0">
                <a:ln w="5808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Times New Roman"/>
              </a:rPr>
              <a:t>,</a:t>
            </a:r>
            <a:r>
              <a:rPr lang="en-US" sz="1600" b="0" i="0" spc="0" baseline="0" dirty="0">
                <a:ln w="5808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Times New Roman"/>
              </a:rPr>
              <a:t>льготник</a:t>
            </a:r>
            <a:r>
              <a:rPr lang="en-US" sz="1600" b="0" i="0" spc="400" baseline="0" dirty="0">
                <a:ln w="5808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Times New Roman"/>
              </a:rPr>
              <a:t>ии</a:t>
            </a:r>
            <a:r>
              <a:rPr lang="en-US" sz="1600" b="0" i="0" spc="0" baseline="0" dirty="0">
                <a:ln w="5808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Times New Roman"/>
              </a:rPr>
              <a:t>прочи</a:t>
            </a:r>
            <a:r>
              <a:rPr lang="en-US" sz="1600" b="0" i="0" spc="401" baseline="0" dirty="0">
                <a:ln w="5808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Times New Roman"/>
              </a:rPr>
              <a:t>е</a:t>
            </a:r>
            <a:r>
              <a:rPr lang="en-US" sz="1600" b="0" i="0" spc="0" baseline="0" dirty="0">
                <a:ln w="5808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Times New Roman"/>
              </a:rPr>
              <a:t>нюансы</a:t>
            </a:r>
          </a:p>
          <a:p>
            <a:pPr marL="0">
              <a:lnSpc>
                <a:spcPts val="3500"/>
              </a:lnSpc>
            </a:pP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sz="1600" b="0" i="0" spc="861" baseline="0" dirty="0">
                <a:solidFill>
                  <a:srgbClr val="000000"/>
                </a:solidFill>
                <a:latin typeface="Times New Roman"/>
              </a:rPr>
              <a:t>.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Правово</a:t>
            </a:r>
            <a:r>
              <a:rPr lang="en-US" sz="1600" b="0" i="0" spc="401" baseline="0" dirty="0">
                <a:solidFill>
                  <a:srgbClr val="000000"/>
                </a:solidFill>
                <a:latin typeface="Times New Roman"/>
              </a:rPr>
              <a:t>е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регулирование.</a:t>
            </a:r>
          </a:p>
        </p:txBody>
      </p:sp>
      <p:sp>
        <p:nvSpPr>
          <p:cNvPr id="110" name="Rectangle 110"/>
          <p:cNvSpPr/>
          <p:nvPr/>
        </p:nvSpPr>
        <p:spPr>
          <a:xfrm>
            <a:off x="457442" y="1214375"/>
            <a:ext cx="2722138" cy="4081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sz="1600" b="0" i="0" spc="399" baseline="0" dirty="0">
                <a:solidFill>
                  <a:srgbClr val="000000"/>
                </a:solidFill>
                <a:latin typeface="Times New Roman"/>
              </a:rPr>
              <a:t>.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Чт</a:t>
            </a:r>
            <a:r>
              <a:rPr lang="en-US" sz="1600" b="0" i="0" spc="399" baseline="0" dirty="0">
                <a:solidFill>
                  <a:srgbClr val="000000"/>
                </a:solidFill>
                <a:latin typeface="Times New Roman"/>
              </a:rPr>
              <a:t>о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изменилос</a:t>
            </a:r>
            <a:r>
              <a:rPr lang="en-US" sz="1600" b="0" i="0" spc="400" baseline="0" dirty="0">
                <a:solidFill>
                  <a:srgbClr val="000000"/>
                </a:solidFill>
                <a:latin typeface="Times New Roman"/>
              </a:rPr>
              <a:t>ьв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202</a:t>
            </a:r>
            <a:r>
              <a:rPr lang="en-US" sz="1600" b="0" i="0" spc="399" baseline="0" dirty="0">
                <a:solidFill>
                  <a:srgbClr val="000000"/>
                </a:solidFill>
                <a:latin typeface="Times New Roman"/>
              </a:rPr>
              <a:t>5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году?</a:t>
            </a:r>
          </a:p>
        </p:txBody>
      </p:sp>
      <p:sp>
        <p:nvSpPr>
          <p:cNvPr id="111" name="Rectangle 111"/>
          <p:cNvSpPr/>
          <p:nvPr/>
        </p:nvSpPr>
        <p:spPr>
          <a:xfrm>
            <a:off x="457442" y="1580135"/>
            <a:ext cx="6138165" cy="11855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sz="1600" b="0" i="0" spc="399" baseline="0" dirty="0">
                <a:solidFill>
                  <a:srgbClr val="000000"/>
                </a:solidFill>
                <a:latin typeface="Times New Roman"/>
              </a:rPr>
              <a:t>.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Скольк</a:t>
            </a:r>
            <a:r>
              <a:rPr lang="en-US" sz="1600" b="0" i="0" spc="399" baseline="0" dirty="0">
                <a:solidFill>
                  <a:srgbClr val="000000"/>
                </a:solidFill>
                <a:latin typeface="Times New Roman"/>
              </a:rPr>
              <a:t>о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ле</a:t>
            </a:r>
            <a:r>
              <a:rPr lang="en-US" sz="1600" b="0" i="0" spc="400" baseline="0" dirty="0">
                <a:solidFill>
                  <a:srgbClr val="000000"/>
                </a:solidFill>
                <a:latin typeface="Times New Roman"/>
              </a:rPr>
              <a:t>т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должн</a:t>
            </a:r>
            <a:r>
              <a:rPr lang="en-US" sz="1600" b="0" i="0" spc="399" baseline="0" dirty="0">
                <a:solidFill>
                  <a:srgbClr val="000000"/>
                </a:solidFill>
                <a:latin typeface="Times New Roman"/>
              </a:rPr>
              <a:t>о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быт</a:t>
            </a:r>
            <a:r>
              <a:rPr lang="en-US" sz="1600" b="0" i="0" spc="400" baseline="0" dirty="0">
                <a:solidFill>
                  <a:srgbClr val="000000"/>
                </a:solidFill>
                <a:latin typeface="Times New Roman"/>
              </a:rPr>
              <a:t>ь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ребенку?</a:t>
            </a:r>
          </a:p>
          <a:p>
            <a:pPr marL="0">
              <a:lnSpc>
                <a:spcPts val="2879"/>
              </a:lnSpc>
            </a:pP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4</a:t>
            </a:r>
            <a:r>
              <a:rPr lang="en-US" sz="1600" b="0" i="0" spc="399" baseline="0" dirty="0">
                <a:solidFill>
                  <a:srgbClr val="000000"/>
                </a:solidFill>
                <a:latin typeface="Times New Roman"/>
              </a:rPr>
              <a:t>.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Когд</a:t>
            </a:r>
            <a:r>
              <a:rPr lang="en-US" sz="1600" b="0" i="0" spc="401" baseline="0" dirty="0">
                <a:solidFill>
                  <a:srgbClr val="000000"/>
                </a:solidFill>
                <a:latin typeface="Times New Roman"/>
              </a:rPr>
              <a:t>а</a:t>
            </a:r>
            <a:r>
              <a:rPr lang="en-US" sz="1600" b="0" i="0" spc="400" baseline="0" dirty="0">
                <a:solidFill>
                  <a:srgbClr val="000000"/>
                </a:solidFill>
                <a:latin typeface="Times New Roman"/>
              </a:rPr>
              <a:t>и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ка</a:t>
            </a:r>
            <a:r>
              <a:rPr lang="en-US" sz="1600" b="0" i="0" spc="401" baseline="0" dirty="0">
                <a:solidFill>
                  <a:srgbClr val="000000"/>
                </a:solidFill>
                <a:latin typeface="Times New Roman"/>
              </a:rPr>
              <a:t>к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подат</a:t>
            </a:r>
            <a:r>
              <a:rPr lang="en-US" sz="1600" b="0" i="0" spc="400" baseline="0" dirty="0">
                <a:solidFill>
                  <a:srgbClr val="000000"/>
                </a:solidFill>
                <a:latin typeface="Times New Roman"/>
              </a:rPr>
              <a:t>ь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заявлени</a:t>
            </a:r>
            <a:r>
              <a:rPr lang="en-US" sz="1600" b="0" i="0" spc="401" baseline="0" dirty="0">
                <a:solidFill>
                  <a:srgbClr val="000000"/>
                </a:solidFill>
                <a:latin typeface="Times New Roman"/>
              </a:rPr>
              <a:t>е</a:t>
            </a:r>
            <a:r>
              <a:rPr lang="en-US" sz="1600" b="0" i="0" spc="399" baseline="0" dirty="0">
                <a:solidFill>
                  <a:srgbClr val="000000"/>
                </a:solidFill>
                <a:latin typeface="Times New Roman"/>
              </a:rPr>
              <a:t>о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зачислени</a:t>
            </a:r>
            <a:r>
              <a:rPr lang="en-US" sz="1600" b="0" i="0" spc="400" baseline="0" dirty="0">
                <a:solidFill>
                  <a:srgbClr val="000000"/>
                </a:solidFill>
                <a:latin typeface="Times New Roman"/>
              </a:rPr>
              <a:t>и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ребенк</a:t>
            </a:r>
            <a:r>
              <a:rPr lang="en-US" sz="1600" b="0" i="0" spc="401" baseline="0" dirty="0">
                <a:solidFill>
                  <a:srgbClr val="000000"/>
                </a:solidFill>
                <a:latin typeface="Times New Roman"/>
              </a:rPr>
              <a:t>а</a:t>
            </a:r>
            <a:r>
              <a:rPr lang="en-US" sz="1600" b="0" i="0" spc="400" baseline="0" dirty="0">
                <a:solidFill>
                  <a:srgbClr val="000000"/>
                </a:solidFill>
                <a:latin typeface="Times New Roman"/>
              </a:rPr>
              <a:t>в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первы</a:t>
            </a:r>
            <a:r>
              <a:rPr lang="en-US" sz="1600" b="0" i="0" spc="400" baseline="0" dirty="0">
                <a:solidFill>
                  <a:srgbClr val="000000"/>
                </a:solidFill>
                <a:latin typeface="Times New Roman"/>
              </a:rPr>
              <a:t>й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класс?</a:t>
            </a:r>
          </a:p>
          <a:p>
            <a:pPr marL="0">
              <a:lnSpc>
                <a:spcPts val="2880"/>
              </a:lnSpc>
            </a:pP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5</a:t>
            </a:r>
            <a:r>
              <a:rPr lang="en-US" sz="1600" b="0" i="0" spc="399" baseline="0" dirty="0">
                <a:solidFill>
                  <a:srgbClr val="000000"/>
                </a:solidFill>
                <a:latin typeface="Times New Roman"/>
              </a:rPr>
              <a:t>.У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ког</a:t>
            </a:r>
            <a:r>
              <a:rPr lang="en-US" sz="1600" b="0" i="0" spc="399" baseline="0" dirty="0">
                <a:solidFill>
                  <a:srgbClr val="000000"/>
                </a:solidFill>
                <a:latin typeface="Times New Roman"/>
              </a:rPr>
              <a:t>о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ест</a:t>
            </a:r>
            <a:r>
              <a:rPr lang="en-US" sz="1600" b="0" i="0" spc="400" baseline="0" dirty="0">
                <a:solidFill>
                  <a:srgbClr val="000000"/>
                </a:solidFill>
                <a:latin typeface="Times New Roman"/>
              </a:rPr>
              <a:t>ь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льгот</a:t>
            </a:r>
            <a:r>
              <a:rPr lang="en-US" sz="1600" b="0" i="0" spc="401" baseline="0" dirty="0">
                <a:solidFill>
                  <a:srgbClr val="000000"/>
                </a:solidFill>
                <a:latin typeface="Times New Roman"/>
              </a:rPr>
              <a:t>ы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п</a:t>
            </a:r>
            <a:r>
              <a:rPr lang="en-US" sz="1600" b="0" i="0" spc="399" baseline="0" dirty="0">
                <a:solidFill>
                  <a:srgbClr val="000000"/>
                </a:solidFill>
                <a:latin typeface="Times New Roman"/>
              </a:rPr>
              <a:t>о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зачислени</a:t>
            </a:r>
            <a:r>
              <a:rPr lang="en-US" sz="1600" b="0" i="0" spc="400" baseline="0" dirty="0">
                <a:solidFill>
                  <a:srgbClr val="000000"/>
                </a:solidFill>
                <a:latin typeface="Times New Roman"/>
              </a:rPr>
              <a:t>юв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первы</a:t>
            </a:r>
            <a:r>
              <a:rPr lang="en-US" sz="1600" b="0" i="0" spc="400" baseline="0" dirty="0">
                <a:solidFill>
                  <a:srgbClr val="000000"/>
                </a:solidFill>
                <a:latin typeface="Times New Roman"/>
              </a:rPr>
              <a:t>й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класс?</a:t>
            </a:r>
          </a:p>
        </p:txBody>
      </p:sp>
      <p:sp>
        <p:nvSpPr>
          <p:cNvPr id="112" name="Rectangle 112"/>
          <p:cNvSpPr/>
          <p:nvPr/>
        </p:nvSpPr>
        <p:spPr>
          <a:xfrm>
            <a:off x="457442" y="2677414"/>
            <a:ext cx="8531977" cy="11855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6</a:t>
            </a:r>
            <a:r>
              <a:rPr lang="en-US" sz="1600" b="0" i="0" spc="399" baseline="0" dirty="0">
                <a:solidFill>
                  <a:srgbClr val="000000"/>
                </a:solidFill>
                <a:latin typeface="Times New Roman"/>
              </a:rPr>
              <a:t>.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Ка</a:t>
            </a:r>
            <a:r>
              <a:rPr lang="en-US" sz="1600" b="0" i="0" spc="401" baseline="0" dirty="0">
                <a:solidFill>
                  <a:srgbClr val="000000"/>
                </a:solidFill>
                <a:latin typeface="Times New Roman"/>
              </a:rPr>
              <a:t>к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узнат</a:t>
            </a:r>
            <a:r>
              <a:rPr lang="en-US" sz="1600" b="0" i="0" spc="400" baseline="0" dirty="0">
                <a:solidFill>
                  <a:srgbClr val="000000"/>
                </a:solidFill>
                <a:latin typeface="Times New Roman"/>
              </a:rPr>
              <a:t>ь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кака</a:t>
            </a:r>
            <a:r>
              <a:rPr lang="en-US" sz="1600" b="0" i="0" spc="401" baseline="0" dirty="0">
                <a:solidFill>
                  <a:srgbClr val="000000"/>
                </a:solidFill>
                <a:latin typeface="Times New Roman"/>
              </a:rPr>
              <a:t>я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школ</a:t>
            </a:r>
            <a:r>
              <a:rPr lang="en-US" sz="1600" b="0" i="0" spc="401" baseline="0" dirty="0">
                <a:solidFill>
                  <a:srgbClr val="000000"/>
                </a:solidFill>
                <a:latin typeface="Times New Roman"/>
              </a:rPr>
              <a:t>а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закреплен</a:t>
            </a:r>
            <a:r>
              <a:rPr lang="en-US" sz="1600" b="0" i="0" spc="401" baseline="0" dirty="0">
                <a:solidFill>
                  <a:srgbClr val="000000"/>
                </a:solidFill>
                <a:latin typeface="Times New Roman"/>
              </a:rPr>
              <a:t>а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п</a:t>
            </a:r>
            <a:r>
              <a:rPr lang="en-US" sz="1600" b="0" i="0" spc="399" baseline="0" dirty="0">
                <a:solidFill>
                  <a:srgbClr val="000000"/>
                </a:solidFill>
                <a:latin typeface="Times New Roman"/>
              </a:rPr>
              <a:t>о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прописке?</a:t>
            </a:r>
          </a:p>
          <a:p>
            <a:pPr marL="0">
              <a:lnSpc>
                <a:spcPts val="2880"/>
              </a:lnSpc>
            </a:pP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7</a:t>
            </a:r>
            <a:r>
              <a:rPr lang="en-US" sz="1600" b="0" i="0" spc="399" baseline="0" dirty="0">
                <a:solidFill>
                  <a:srgbClr val="000000"/>
                </a:solidFill>
                <a:latin typeface="Times New Roman"/>
              </a:rPr>
              <a:t>.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Полны</a:t>
            </a:r>
            <a:r>
              <a:rPr lang="en-US" sz="1600" b="0" i="0" spc="400" baseline="0" dirty="0">
                <a:solidFill>
                  <a:srgbClr val="000000"/>
                </a:solidFill>
                <a:latin typeface="Times New Roman"/>
              </a:rPr>
              <a:t>й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перечен</a:t>
            </a:r>
            <a:r>
              <a:rPr lang="en-US" sz="1600" b="0" i="0" spc="400" baseline="0" dirty="0">
                <a:solidFill>
                  <a:srgbClr val="000000"/>
                </a:solidFill>
                <a:latin typeface="Times New Roman"/>
              </a:rPr>
              <a:t>ь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документов</a:t>
            </a:r>
            <a:r>
              <a:rPr lang="en-US" sz="1600" b="0" i="0" spc="399" baseline="0" dirty="0">
                <a:solidFill>
                  <a:srgbClr val="000000"/>
                </a:solidFill>
                <a:latin typeface="Times New Roman"/>
              </a:rPr>
              <a:t>,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которы</a:t>
            </a:r>
            <a:r>
              <a:rPr lang="en-US" sz="1600" b="0" i="0" spc="401" baseline="0" dirty="0">
                <a:solidFill>
                  <a:srgbClr val="000000"/>
                </a:solidFill>
                <a:latin typeface="Times New Roman"/>
              </a:rPr>
              <a:t>е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потребуетс</a:t>
            </a:r>
            <a:r>
              <a:rPr lang="en-US" sz="1600" b="0" i="0" spc="401" baseline="0" dirty="0">
                <a:solidFill>
                  <a:srgbClr val="000000"/>
                </a:solidFill>
                <a:latin typeface="Times New Roman"/>
              </a:rPr>
              <a:t>я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родителя</a:t>
            </a:r>
            <a:r>
              <a:rPr lang="en-US" sz="1600" b="0" i="0" spc="401" baseline="0" dirty="0">
                <a:solidFill>
                  <a:srgbClr val="000000"/>
                </a:solidFill>
                <a:latin typeface="Times New Roman"/>
              </a:rPr>
              <a:t>м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пр</a:t>
            </a:r>
            <a:r>
              <a:rPr lang="en-US" sz="1600" b="0" i="0" spc="400" baseline="0" dirty="0">
                <a:solidFill>
                  <a:srgbClr val="000000"/>
                </a:solidFill>
                <a:latin typeface="Times New Roman"/>
              </a:rPr>
              <a:t>и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зачислени</a:t>
            </a:r>
            <a:r>
              <a:rPr lang="en-US" sz="1600" b="0" i="0" spc="400" baseline="0" dirty="0">
                <a:solidFill>
                  <a:srgbClr val="000000"/>
                </a:solidFill>
                <a:latin typeface="Times New Roman"/>
              </a:rPr>
              <a:t>ив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первы</a:t>
            </a:r>
            <a:r>
              <a:rPr lang="en-US" sz="1600" b="0" i="0" spc="400" baseline="0" dirty="0">
                <a:solidFill>
                  <a:srgbClr val="000000"/>
                </a:solidFill>
                <a:latin typeface="Times New Roman"/>
              </a:rPr>
              <a:t>й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класс.</a:t>
            </a:r>
          </a:p>
          <a:p>
            <a:pPr marL="0">
              <a:lnSpc>
                <a:spcPts val="2879"/>
              </a:lnSpc>
            </a:pP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8</a:t>
            </a:r>
            <a:r>
              <a:rPr lang="en-US" sz="1600" b="0" i="0" spc="399" baseline="0" dirty="0">
                <a:solidFill>
                  <a:srgbClr val="000000"/>
                </a:solidFill>
                <a:latin typeface="Times New Roman"/>
              </a:rPr>
              <a:t>.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Каки</a:t>
            </a:r>
            <a:r>
              <a:rPr lang="en-US" sz="1600" b="0" i="0" spc="401" baseline="0" dirty="0">
                <a:solidFill>
                  <a:srgbClr val="000000"/>
                </a:solidFill>
                <a:latin typeface="Times New Roman"/>
              </a:rPr>
              <a:t>е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сведени</a:t>
            </a:r>
            <a:r>
              <a:rPr lang="en-US" sz="1600" b="0" i="0" spc="401" baseline="0" dirty="0">
                <a:solidFill>
                  <a:srgbClr val="000000"/>
                </a:solidFill>
                <a:latin typeface="Times New Roman"/>
              </a:rPr>
              <a:t>я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необходим</a:t>
            </a:r>
            <a:r>
              <a:rPr lang="en-US" sz="1600" b="0" i="0" spc="399" baseline="0" dirty="0">
                <a:solidFill>
                  <a:srgbClr val="000000"/>
                </a:solidFill>
                <a:latin typeface="Times New Roman"/>
              </a:rPr>
              <a:t>о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указат</a:t>
            </a:r>
            <a:r>
              <a:rPr lang="en-US" sz="1600" b="0" i="0" spc="400" baseline="0" dirty="0">
                <a:solidFill>
                  <a:srgbClr val="000000"/>
                </a:solidFill>
                <a:latin typeface="Times New Roman"/>
              </a:rPr>
              <a:t>ьв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заявлении?</a:t>
            </a:r>
          </a:p>
        </p:txBody>
      </p:sp>
      <p:sp>
        <p:nvSpPr>
          <p:cNvPr id="113" name="Rectangle 113"/>
          <p:cNvSpPr/>
          <p:nvPr/>
        </p:nvSpPr>
        <p:spPr>
          <a:xfrm>
            <a:off x="457442" y="3774694"/>
            <a:ext cx="3104347" cy="4081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9</a:t>
            </a:r>
            <a:r>
              <a:rPr lang="en-US" sz="1600" b="0" i="0" spc="399" baseline="0" dirty="0">
                <a:solidFill>
                  <a:srgbClr val="000000"/>
                </a:solidFill>
                <a:latin typeface="Times New Roman"/>
              </a:rPr>
              <a:t>.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Когд</a:t>
            </a:r>
            <a:r>
              <a:rPr lang="en-US" sz="1600" b="0" i="0" spc="401" baseline="0" dirty="0">
                <a:solidFill>
                  <a:srgbClr val="000000"/>
                </a:solidFill>
                <a:latin typeface="Times New Roman"/>
              </a:rPr>
              <a:t>а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ребенк</a:t>
            </a:r>
            <a:r>
              <a:rPr lang="en-US" sz="1600" b="0" i="0" spc="401" baseline="0" dirty="0">
                <a:solidFill>
                  <a:srgbClr val="000000"/>
                </a:solidFill>
                <a:latin typeface="Times New Roman"/>
              </a:rPr>
              <a:t>а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зачисля</a:t>
            </a:r>
            <a:r>
              <a:rPr lang="en-US" sz="1600" b="0" i="0" spc="400" baseline="0" dirty="0">
                <a:solidFill>
                  <a:srgbClr val="000000"/>
                </a:solidFill>
                <a:latin typeface="Times New Roman"/>
              </a:rPr>
              <a:t>тв</a:t>
            </a:r>
            <a:r>
              <a:rPr lang="en-US" sz="1600" b="0" i="0" spc="0" baseline="0" dirty="0">
                <a:solidFill>
                  <a:srgbClr val="000000"/>
                </a:solidFill>
                <a:latin typeface="Times New Roman"/>
              </a:rPr>
              <a:t>школу?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reeform 11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6" name="Picture 1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9580"/>
            <a:ext cx="9864099" cy="1037359"/>
          </a:xfrm>
          <a:prstGeom prst="rect">
            <a:avLst/>
          </a:prstGeom>
          <a:noFill/>
        </p:spPr>
      </p:pic>
      <p:sp>
        <p:nvSpPr>
          <p:cNvPr id="117" name="Freeform 117"/>
          <p:cNvSpPr/>
          <p:nvPr/>
        </p:nvSpPr>
        <p:spPr>
          <a:xfrm>
            <a:off x="945" y="6479"/>
            <a:ext cx="12197547" cy="1408398"/>
          </a:xfrm>
          <a:custGeom>
            <a:avLst/>
            <a:gdLst/>
            <a:ahLst/>
            <a:cxnLst/>
            <a:rect l="0" t="0" r="0" b="0"/>
            <a:pathLst>
              <a:path w="12197547" h="1408398">
                <a:moveTo>
                  <a:pt x="0" y="0"/>
                </a:moveTo>
                <a:lnTo>
                  <a:pt x="12197547" y="0"/>
                </a:lnTo>
                <a:lnTo>
                  <a:pt x="12197547" y="1408398"/>
                </a:lnTo>
                <a:lnTo>
                  <a:pt x="0" y="1408398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8" name="Picture 1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6230" y="83945"/>
            <a:ext cx="8977951" cy="1395948"/>
          </a:xfrm>
          <a:prstGeom prst="rect">
            <a:avLst/>
          </a:prstGeom>
          <a:noFill/>
        </p:spPr>
      </p:pic>
      <p:sp>
        <p:nvSpPr>
          <p:cNvPr id="119" name="Freeform 119"/>
          <p:cNvSpPr/>
          <p:nvPr/>
        </p:nvSpPr>
        <p:spPr>
          <a:xfrm>
            <a:off x="174228" y="527137"/>
            <a:ext cx="3895051" cy="2377053"/>
          </a:xfrm>
          <a:custGeom>
            <a:avLst/>
            <a:gdLst/>
            <a:ahLst/>
            <a:cxnLst/>
            <a:rect l="0" t="0" r="0" b="0"/>
            <a:pathLst>
              <a:path w="3895051" h="2377053">
                <a:moveTo>
                  <a:pt x="0" y="0"/>
                </a:moveTo>
                <a:lnTo>
                  <a:pt x="3895051" y="0"/>
                </a:lnTo>
                <a:lnTo>
                  <a:pt x="3895051" y="2377053"/>
                </a:lnTo>
                <a:lnTo>
                  <a:pt x="0" y="2377053"/>
                </a:lnTo>
                <a:close/>
                <a:moveTo>
                  <a:pt x="6858000" y="6858000"/>
                </a:moveTo>
              </a:path>
            </a:pathLst>
          </a:custGeom>
          <a:noFill/>
          <a:ln w="12698" cap="flat" cmpd="sng">
            <a:solidFill>
              <a:srgbClr val="746225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0" name="Picture 1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528" y="514437"/>
            <a:ext cx="3920451" cy="2402452"/>
          </a:xfrm>
          <a:prstGeom prst="rect">
            <a:avLst/>
          </a:prstGeom>
          <a:noFill/>
        </p:spPr>
      </p:pic>
      <p:sp>
        <p:nvSpPr>
          <p:cNvPr id="121" name="Freeform 121"/>
          <p:cNvSpPr/>
          <p:nvPr/>
        </p:nvSpPr>
        <p:spPr>
          <a:xfrm>
            <a:off x="174228" y="527137"/>
            <a:ext cx="3895051" cy="2377053"/>
          </a:xfrm>
          <a:custGeom>
            <a:avLst/>
            <a:gdLst/>
            <a:ahLst/>
            <a:cxnLst/>
            <a:rect l="0" t="0" r="0" b="0"/>
            <a:pathLst>
              <a:path w="3895051" h="2377053">
                <a:moveTo>
                  <a:pt x="0" y="0"/>
                </a:moveTo>
                <a:lnTo>
                  <a:pt x="3895051" y="0"/>
                </a:lnTo>
                <a:lnTo>
                  <a:pt x="3895051" y="2377053"/>
                </a:lnTo>
                <a:lnTo>
                  <a:pt x="0" y="2377053"/>
                </a:lnTo>
                <a:close/>
                <a:moveTo>
                  <a:pt x="6858000" y="6858000"/>
                </a:moveTo>
              </a:path>
            </a:pathLst>
          </a:custGeom>
          <a:noFill/>
          <a:ln w="12698" cap="flat" cmpd="sng">
            <a:solidFill>
              <a:srgbClr val="746225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Freeform 122"/>
          <p:cNvSpPr/>
          <p:nvPr/>
        </p:nvSpPr>
        <p:spPr>
          <a:xfrm>
            <a:off x="8078596" y="527137"/>
            <a:ext cx="3919779" cy="2377053"/>
          </a:xfrm>
          <a:custGeom>
            <a:avLst/>
            <a:gdLst/>
            <a:ahLst/>
            <a:cxnLst/>
            <a:rect l="0" t="0" r="0" b="0"/>
            <a:pathLst>
              <a:path w="3919779" h="2377053">
                <a:moveTo>
                  <a:pt x="0" y="0"/>
                </a:moveTo>
                <a:lnTo>
                  <a:pt x="3919779" y="0"/>
                </a:lnTo>
                <a:lnTo>
                  <a:pt x="3919779" y="2377053"/>
                </a:lnTo>
                <a:lnTo>
                  <a:pt x="0" y="2377053"/>
                </a:lnTo>
                <a:close/>
                <a:moveTo>
                  <a:pt x="6858000" y="6858000"/>
                </a:moveTo>
              </a:path>
            </a:pathLst>
          </a:custGeom>
          <a:noFill/>
          <a:ln w="12698" cap="flat" cmpd="sng">
            <a:solidFill>
              <a:srgbClr val="746225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3" name="Picture 12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5896" y="514437"/>
            <a:ext cx="3945180" cy="2402452"/>
          </a:xfrm>
          <a:prstGeom prst="rect">
            <a:avLst/>
          </a:prstGeom>
          <a:noFill/>
        </p:spPr>
      </p:pic>
      <p:sp>
        <p:nvSpPr>
          <p:cNvPr id="124" name="Freeform 124"/>
          <p:cNvSpPr/>
          <p:nvPr/>
        </p:nvSpPr>
        <p:spPr>
          <a:xfrm>
            <a:off x="8078596" y="527137"/>
            <a:ext cx="3919779" cy="2377053"/>
          </a:xfrm>
          <a:custGeom>
            <a:avLst/>
            <a:gdLst/>
            <a:ahLst/>
            <a:cxnLst/>
            <a:rect l="0" t="0" r="0" b="0"/>
            <a:pathLst>
              <a:path w="3919779" h="2377053">
                <a:moveTo>
                  <a:pt x="0" y="0"/>
                </a:moveTo>
                <a:lnTo>
                  <a:pt x="3919779" y="0"/>
                </a:lnTo>
                <a:lnTo>
                  <a:pt x="3919779" y="2377053"/>
                </a:lnTo>
                <a:lnTo>
                  <a:pt x="0" y="2377053"/>
                </a:lnTo>
                <a:close/>
                <a:moveTo>
                  <a:pt x="6858000" y="6858000"/>
                </a:moveTo>
              </a:path>
            </a:pathLst>
          </a:custGeom>
          <a:noFill/>
          <a:ln w="12698" cap="flat" cmpd="sng">
            <a:solidFill>
              <a:srgbClr val="746225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Freeform 125"/>
          <p:cNvSpPr/>
          <p:nvPr/>
        </p:nvSpPr>
        <p:spPr>
          <a:xfrm>
            <a:off x="8477543" y="3156323"/>
            <a:ext cx="3520831" cy="2427941"/>
          </a:xfrm>
          <a:custGeom>
            <a:avLst/>
            <a:gdLst/>
            <a:ahLst/>
            <a:cxnLst/>
            <a:rect l="0" t="0" r="0" b="0"/>
            <a:pathLst>
              <a:path w="3520831" h="2427941">
                <a:moveTo>
                  <a:pt x="0" y="0"/>
                </a:moveTo>
                <a:lnTo>
                  <a:pt x="3520831" y="0"/>
                </a:lnTo>
                <a:lnTo>
                  <a:pt x="3520831" y="2427941"/>
                </a:lnTo>
                <a:lnTo>
                  <a:pt x="0" y="2427941"/>
                </a:lnTo>
                <a:close/>
                <a:moveTo>
                  <a:pt x="6858000" y="6858000"/>
                </a:moveTo>
              </a:path>
            </a:pathLst>
          </a:custGeom>
          <a:noFill/>
          <a:ln w="12698" cap="flat" cmpd="sng">
            <a:solidFill>
              <a:srgbClr val="746225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6" name="Picture 12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64843" y="3143623"/>
            <a:ext cx="3546231" cy="2453340"/>
          </a:xfrm>
          <a:prstGeom prst="rect">
            <a:avLst/>
          </a:prstGeom>
          <a:noFill/>
        </p:spPr>
      </p:pic>
      <p:sp>
        <p:nvSpPr>
          <p:cNvPr id="127" name="Freeform 127"/>
          <p:cNvSpPr/>
          <p:nvPr/>
        </p:nvSpPr>
        <p:spPr>
          <a:xfrm>
            <a:off x="8477543" y="3156323"/>
            <a:ext cx="3520831" cy="2427941"/>
          </a:xfrm>
          <a:custGeom>
            <a:avLst/>
            <a:gdLst/>
            <a:ahLst/>
            <a:cxnLst/>
            <a:rect l="0" t="0" r="0" b="0"/>
            <a:pathLst>
              <a:path w="3520831" h="2427941">
                <a:moveTo>
                  <a:pt x="0" y="0"/>
                </a:moveTo>
                <a:lnTo>
                  <a:pt x="3520831" y="0"/>
                </a:lnTo>
                <a:lnTo>
                  <a:pt x="3520831" y="2427941"/>
                </a:lnTo>
                <a:lnTo>
                  <a:pt x="0" y="2427941"/>
                </a:lnTo>
                <a:close/>
                <a:moveTo>
                  <a:pt x="6858000" y="6858000"/>
                </a:moveTo>
              </a:path>
            </a:pathLst>
          </a:custGeom>
          <a:noFill/>
          <a:ln w="12698" cap="flat" cmpd="sng">
            <a:solidFill>
              <a:srgbClr val="746225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>
            <a:off x="4212566" y="527137"/>
            <a:ext cx="3764466" cy="2377053"/>
          </a:xfrm>
          <a:custGeom>
            <a:avLst/>
            <a:gdLst/>
            <a:ahLst/>
            <a:cxnLst/>
            <a:rect l="0" t="0" r="0" b="0"/>
            <a:pathLst>
              <a:path w="3764466" h="2377053">
                <a:moveTo>
                  <a:pt x="0" y="0"/>
                </a:moveTo>
                <a:lnTo>
                  <a:pt x="3764466" y="0"/>
                </a:lnTo>
                <a:lnTo>
                  <a:pt x="3764466" y="2377053"/>
                </a:lnTo>
                <a:lnTo>
                  <a:pt x="0" y="2377053"/>
                </a:lnTo>
                <a:close/>
                <a:moveTo>
                  <a:pt x="6858000" y="6858000"/>
                </a:moveTo>
              </a:path>
            </a:pathLst>
          </a:custGeom>
          <a:noFill/>
          <a:ln w="12698" cap="flat" cmpd="sng">
            <a:solidFill>
              <a:srgbClr val="746225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9" name="Picture 12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9866" y="514437"/>
            <a:ext cx="3789867" cy="2402452"/>
          </a:xfrm>
          <a:prstGeom prst="rect">
            <a:avLst/>
          </a:prstGeom>
          <a:noFill/>
        </p:spPr>
      </p:pic>
      <p:sp>
        <p:nvSpPr>
          <p:cNvPr id="130" name="Freeform 130"/>
          <p:cNvSpPr/>
          <p:nvPr/>
        </p:nvSpPr>
        <p:spPr>
          <a:xfrm>
            <a:off x="4212566" y="527137"/>
            <a:ext cx="3764466" cy="2377053"/>
          </a:xfrm>
          <a:custGeom>
            <a:avLst/>
            <a:gdLst/>
            <a:ahLst/>
            <a:cxnLst/>
            <a:rect l="0" t="0" r="0" b="0"/>
            <a:pathLst>
              <a:path w="3764466" h="2377053">
                <a:moveTo>
                  <a:pt x="0" y="0"/>
                </a:moveTo>
                <a:lnTo>
                  <a:pt x="3764466" y="0"/>
                </a:lnTo>
                <a:lnTo>
                  <a:pt x="3764466" y="2377053"/>
                </a:lnTo>
                <a:lnTo>
                  <a:pt x="0" y="2377053"/>
                </a:lnTo>
                <a:close/>
                <a:moveTo>
                  <a:pt x="6858000" y="6858000"/>
                </a:moveTo>
              </a:path>
            </a:pathLst>
          </a:custGeom>
          <a:noFill/>
          <a:ln w="12698" cap="flat" cmpd="sng">
            <a:solidFill>
              <a:srgbClr val="746225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Freeform 131"/>
          <p:cNvSpPr/>
          <p:nvPr/>
        </p:nvSpPr>
        <p:spPr>
          <a:xfrm>
            <a:off x="4329684" y="3156323"/>
            <a:ext cx="4017123" cy="2427941"/>
          </a:xfrm>
          <a:custGeom>
            <a:avLst/>
            <a:gdLst/>
            <a:ahLst/>
            <a:cxnLst/>
            <a:rect l="0" t="0" r="0" b="0"/>
            <a:pathLst>
              <a:path w="4017123" h="2427941">
                <a:moveTo>
                  <a:pt x="0" y="0"/>
                </a:moveTo>
                <a:lnTo>
                  <a:pt x="4017123" y="0"/>
                </a:lnTo>
                <a:lnTo>
                  <a:pt x="4017123" y="2427941"/>
                </a:lnTo>
                <a:lnTo>
                  <a:pt x="0" y="2427941"/>
                </a:lnTo>
                <a:close/>
                <a:moveTo>
                  <a:pt x="6858000" y="6858000"/>
                </a:moveTo>
              </a:path>
            </a:pathLst>
          </a:custGeom>
          <a:noFill/>
          <a:ln w="12698" cap="flat" cmpd="sng">
            <a:solidFill>
              <a:srgbClr val="746225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2" name="Picture 13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6984" y="3143623"/>
            <a:ext cx="4042523" cy="2453340"/>
          </a:xfrm>
          <a:prstGeom prst="rect">
            <a:avLst/>
          </a:prstGeom>
          <a:noFill/>
        </p:spPr>
      </p:pic>
      <p:sp>
        <p:nvSpPr>
          <p:cNvPr id="133" name="Freeform 133"/>
          <p:cNvSpPr/>
          <p:nvPr/>
        </p:nvSpPr>
        <p:spPr>
          <a:xfrm>
            <a:off x="4329684" y="3156323"/>
            <a:ext cx="4017123" cy="2427941"/>
          </a:xfrm>
          <a:custGeom>
            <a:avLst/>
            <a:gdLst/>
            <a:ahLst/>
            <a:cxnLst/>
            <a:rect l="0" t="0" r="0" b="0"/>
            <a:pathLst>
              <a:path w="4017123" h="2427941">
                <a:moveTo>
                  <a:pt x="0" y="0"/>
                </a:moveTo>
                <a:lnTo>
                  <a:pt x="4017123" y="0"/>
                </a:lnTo>
                <a:lnTo>
                  <a:pt x="4017123" y="2427941"/>
                </a:lnTo>
                <a:lnTo>
                  <a:pt x="0" y="2427941"/>
                </a:lnTo>
                <a:close/>
                <a:moveTo>
                  <a:pt x="6858000" y="6858000"/>
                </a:moveTo>
              </a:path>
            </a:pathLst>
          </a:custGeom>
          <a:noFill/>
          <a:ln w="12698" cap="flat" cmpd="sng">
            <a:solidFill>
              <a:srgbClr val="746225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/>
          <p:cNvSpPr/>
          <p:nvPr/>
        </p:nvSpPr>
        <p:spPr>
          <a:xfrm>
            <a:off x="174228" y="3156323"/>
            <a:ext cx="3981431" cy="2427941"/>
          </a:xfrm>
          <a:custGeom>
            <a:avLst/>
            <a:gdLst/>
            <a:ahLst/>
            <a:cxnLst/>
            <a:rect l="0" t="0" r="0" b="0"/>
            <a:pathLst>
              <a:path w="3981431" h="2427941">
                <a:moveTo>
                  <a:pt x="0" y="0"/>
                </a:moveTo>
                <a:lnTo>
                  <a:pt x="3981431" y="0"/>
                </a:lnTo>
                <a:lnTo>
                  <a:pt x="3981431" y="2427941"/>
                </a:lnTo>
                <a:lnTo>
                  <a:pt x="0" y="2427941"/>
                </a:lnTo>
                <a:close/>
                <a:moveTo>
                  <a:pt x="6858000" y="6858000"/>
                </a:moveTo>
              </a:path>
            </a:pathLst>
          </a:custGeom>
          <a:noFill/>
          <a:ln w="12698" cap="flat" cmpd="sng">
            <a:solidFill>
              <a:srgbClr val="746225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5" name="Picture 13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528" y="3143623"/>
            <a:ext cx="4006831" cy="2453340"/>
          </a:xfrm>
          <a:prstGeom prst="rect">
            <a:avLst/>
          </a:prstGeom>
          <a:noFill/>
        </p:spPr>
      </p:pic>
      <p:sp>
        <p:nvSpPr>
          <p:cNvPr id="136" name="Freeform 136"/>
          <p:cNvSpPr/>
          <p:nvPr/>
        </p:nvSpPr>
        <p:spPr>
          <a:xfrm>
            <a:off x="174228" y="3156323"/>
            <a:ext cx="3981431" cy="2427941"/>
          </a:xfrm>
          <a:custGeom>
            <a:avLst/>
            <a:gdLst/>
            <a:ahLst/>
            <a:cxnLst/>
            <a:rect l="0" t="0" r="0" b="0"/>
            <a:pathLst>
              <a:path w="3981431" h="2427941">
                <a:moveTo>
                  <a:pt x="0" y="0"/>
                </a:moveTo>
                <a:lnTo>
                  <a:pt x="3981431" y="0"/>
                </a:lnTo>
                <a:lnTo>
                  <a:pt x="3981431" y="2427941"/>
                </a:lnTo>
                <a:lnTo>
                  <a:pt x="0" y="2427941"/>
                </a:lnTo>
                <a:close/>
                <a:moveTo>
                  <a:pt x="6858000" y="6858000"/>
                </a:moveTo>
              </a:path>
            </a:pathLst>
          </a:custGeom>
          <a:noFill/>
          <a:ln w="12698" cap="flat" cmpd="sng">
            <a:solidFill>
              <a:srgbClr val="746225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3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9580"/>
            <a:ext cx="9864099" cy="1037359"/>
          </a:xfrm>
          <a:prstGeom prst="rect">
            <a:avLst/>
          </a:prstGeom>
          <a:noFill/>
        </p:spPr>
      </p:pic>
      <p:sp>
        <p:nvSpPr>
          <p:cNvPr id="140" name="Freeform 140"/>
          <p:cNvSpPr/>
          <p:nvPr/>
        </p:nvSpPr>
        <p:spPr>
          <a:xfrm>
            <a:off x="945" y="6479"/>
            <a:ext cx="12197547" cy="1408398"/>
          </a:xfrm>
          <a:custGeom>
            <a:avLst/>
            <a:gdLst/>
            <a:ahLst/>
            <a:cxnLst/>
            <a:rect l="0" t="0" r="0" b="0"/>
            <a:pathLst>
              <a:path w="12197547" h="1408398">
                <a:moveTo>
                  <a:pt x="0" y="0"/>
                </a:moveTo>
                <a:lnTo>
                  <a:pt x="12197547" y="0"/>
                </a:lnTo>
                <a:lnTo>
                  <a:pt x="12197547" y="1408398"/>
                </a:lnTo>
                <a:lnTo>
                  <a:pt x="0" y="1408398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C118CD-2A91-47A8-BCF2-E155304DDE7A}"/>
              </a:ext>
            </a:extLst>
          </p:cNvPr>
          <p:cNvSpPr txBox="1"/>
          <p:nvPr/>
        </p:nvSpPr>
        <p:spPr>
          <a:xfrm>
            <a:off x="114471" y="391499"/>
            <a:ext cx="11680602" cy="49859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Прием обучающихся в 1 класс</a:t>
            </a:r>
          </a:p>
          <a:p>
            <a:pPr algn="l"/>
            <a:endParaRPr lang="ru-RU" sz="1200" b="1" dirty="0"/>
          </a:p>
          <a:p>
            <a:pPr algn="just"/>
            <a:r>
              <a:rPr lang="ru-RU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ПРЕЗЕНТАЦИЯ «Об особенностях приема обучающихся в 1 класс в 2025-2026 учебном году»</a:t>
            </a:r>
          </a:p>
          <a:p>
            <a:pPr algn="l"/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График приема </a:t>
            </a:r>
            <a:r>
              <a:rPr lang="ru-RU" sz="1050" dirty="0">
                <a:solidFill>
                  <a:schemeClr val="tx1"/>
                </a:solidFill>
              </a:rPr>
              <a:t>документов в ГБОУ «Новосветская школа № 1 </a:t>
            </a:r>
            <a:r>
              <a:rPr lang="ru-RU" sz="1050" dirty="0" err="1">
                <a:solidFill>
                  <a:schemeClr val="tx1"/>
                </a:solidFill>
              </a:rPr>
              <a:t>Старобешевского</a:t>
            </a:r>
            <a:r>
              <a:rPr lang="ru-RU" sz="1050" dirty="0">
                <a:solidFill>
                  <a:schemeClr val="tx1"/>
                </a:solidFill>
              </a:rPr>
              <a:t> М.О.»</a:t>
            </a:r>
          </a:p>
          <a:p>
            <a:pPr algn="just"/>
            <a:endParaRPr lang="ru-RU" sz="1050" dirty="0">
              <a:solidFill>
                <a:schemeClr val="tx1"/>
              </a:solidFill>
            </a:endParaRPr>
          </a:p>
          <a:p>
            <a:pPr algn="just"/>
            <a:r>
              <a:rPr lang="ru-RU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Заявление</a:t>
            </a:r>
            <a:r>
              <a:rPr lang="ru-RU" sz="1050" dirty="0">
                <a:solidFill>
                  <a:schemeClr val="tx1"/>
                </a:solidFill>
              </a:rPr>
              <a:t> о приеме на обучение в первый класс</a:t>
            </a:r>
          </a:p>
          <a:p>
            <a:pPr algn="just"/>
            <a:endParaRPr lang="ru-RU" sz="1050" dirty="0">
              <a:solidFill>
                <a:schemeClr val="tx1"/>
              </a:solidFill>
            </a:endParaRPr>
          </a:p>
          <a:p>
            <a:pPr algn="just"/>
            <a:r>
              <a:rPr lang="ru-RU" sz="1050" dirty="0">
                <a:solidFill>
                  <a:schemeClr val="tx1"/>
                </a:solidFill>
              </a:rPr>
              <a:t>В 2025-2026 учебном году ГБОУ «Новосветская школа № 1 </a:t>
            </a:r>
            <a:r>
              <a:rPr lang="ru-RU" sz="1050" dirty="0" err="1">
                <a:solidFill>
                  <a:schemeClr val="tx1"/>
                </a:solidFill>
              </a:rPr>
              <a:t>Старобешевского</a:t>
            </a:r>
            <a:r>
              <a:rPr lang="ru-RU" sz="1050" dirty="0">
                <a:solidFill>
                  <a:schemeClr val="tx1"/>
                </a:solidFill>
              </a:rPr>
              <a:t> М.О.» набирает </a:t>
            </a:r>
            <a:r>
              <a:rPr lang="ru-RU" sz="1050" b="1" dirty="0">
                <a:solidFill>
                  <a:schemeClr val="tx1"/>
                </a:solidFill>
              </a:rPr>
              <a:t>3 первых класса по 25 человек.</a:t>
            </a:r>
          </a:p>
          <a:p>
            <a:pPr algn="just"/>
            <a:endParaRPr lang="ru-RU" sz="1050" dirty="0">
              <a:solidFill>
                <a:schemeClr val="tx1"/>
              </a:solidFill>
            </a:endParaRPr>
          </a:p>
          <a:p>
            <a:pPr algn="just"/>
            <a:r>
              <a:rPr lang="ru-RU" sz="1050" b="1" dirty="0">
                <a:solidFill>
                  <a:schemeClr val="tx1"/>
                </a:solidFill>
              </a:rPr>
              <a:t>ПРИЕМ ДЕТЕЙ В 1 КЛАСС ПРОХОДИТ В ДВА ЭТАПА</a:t>
            </a:r>
            <a:r>
              <a:rPr lang="ru-RU" sz="105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1050" dirty="0">
              <a:solidFill>
                <a:schemeClr val="tx1"/>
              </a:solidFill>
            </a:endParaRPr>
          </a:p>
          <a:p>
            <a:pPr algn="l"/>
            <a:r>
              <a:rPr lang="ru-RU" sz="1050" dirty="0">
                <a:solidFill>
                  <a:schemeClr val="tx1"/>
                </a:solidFill>
              </a:rPr>
              <a:t>Первый этап – с 1 апреля 2025 года по 30 июня.</a:t>
            </a:r>
          </a:p>
          <a:p>
            <a:pPr algn="l"/>
            <a:br>
              <a:rPr lang="ru-RU" sz="1050" dirty="0">
                <a:solidFill>
                  <a:schemeClr val="tx1"/>
                </a:solidFill>
              </a:rPr>
            </a:br>
            <a:r>
              <a:rPr lang="ru-RU" sz="1050" dirty="0">
                <a:solidFill>
                  <a:schemeClr val="tx1"/>
                </a:solidFill>
              </a:rPr>
              <a:t>На этом этапе подают заявления те дети, которые проживают на закрепленной  за школой территории, а также льготники, обладающие первоочередным / преимущественным правом на зачисление в школу.</a:t>
            </a:r>
          </a:p>
          <a:p>
            <a:pPr algn="l"/>
            <a:endParaRPr lang="ru-RU" sz="500" dirty="0">
              <a:solidFill>
                <a:schemeClr val="tx1"/>
              </a:solidFill>
            </a:endParaRPr>
          </a:p>
          <a:p>
            <a:pPr algn="l"/>
            <a:r>
              <a:rPr lang="ru-RU" sz="1050" dirty="0">
                <a:solidFill>
                  <a:schemeClr val="tx1"/>
                </a:solidFill>
              </a:rPr>
              <a:t>Прием документов для детей по прописке завершается 30 июня 2025 года. В течение 3 дней после завершения приема документов школа издает приказ о зачислении.</a:t>
            </a:r>
          </a:p>
          <a:p>
            <a:pPr algn="l"/>
            <a:endParaRPr lang="ru-RU" sz="600" dirty="0">
              <a:solidFill>
                <a:schemeClr val="tx1"/>
              </a:solidFill>
            </a:endParaRPr>
          </a:p>
          <a:p>
            <a:pPr algn="l"/>
            <a:r>
              <a:rPr lang="ru-RU" sz="1050" dirty="0">
                <a:solidFill>
                  <a:schemeClr val="tx1"/>
                </a:solidFill>
              </a:rPr>
              <a:t>Второй этап пройдет с 6 июля по 5 сентября 2025 года. На этом этапе заявление на зачисление в школу подают дети независимо от места их проживания. То есть тем, кто проживает в другом районе, придется ждать лета, чтобы подать заявление и примут детей только в том случае, если остались свободные места. Отправлять заявление  в школу не по прописке раньше 6 июля бессмысленно, так как его не примут.</a:t>
            </a:r>
          </a:p>
          <a:p>
            <a:pPr algn="l"/>
            <a:r>
              <a:rPr lang="ru-RU" sz="1050" dirty="0">
                <a:solidFill>
                  <a:schemeClr val="tx1"/>
                </a:solidFill>
              </a:rPr>
              <a:t>Информацию о том, остались ли в школе свободные места после зачисления на первом этапе, школа опубликует до 5 июля.</a:t>
            </a:r>
          </a:p>
          <a:p>
            <a:pPr algn="l"/>
            <a:endParaRPr lang="ru-RU" sz="1050" dirty="0">
              <a:solidFill>
                <a:schemeClr val="tx1"/>
              </a:solidFill>
            </a:endParaRPr>
          </a:p>
          <a:p>
            <a:pPr algn="just"/>
            <a:r>
              <a:rPr lang="ru-RU" sz="1050" dirty="0">
                <a:solidFill>
                  <a:schemeClr val="tx1"/>
                </a:solidFill>
              </a:rPr>
              <a:t>Очередность подачи заявлений на первом этапе значения не имеет – т.е., те, кто подал заявление 1 апреля, не имеет преимущества перед теми, кто направил документы  1 июня.</a:t>
            </a:r>
          </a:p>
          <a:p>
            <a:pPr algn="l"/>
            <a:endParaRPr lang="ru-RU" sz="1050" dirty="0">
              <a:solidFill>
                <a:schemeClr val="tx1"/>
              </a:solidFill>
            </a:endParaRPr>
          </a:p>
          <a:p>
            <a:pPr algn="l"/>
            <a:r>
              <a:rPr lang="ru-RU" sz="1050" dirty="0">
                <a:solidFill>
                  <a:schemeClr val="tx1"/>
                </a:solidFill>
              </a:rPr>
              <a:t>На втором этапе детей зачисляют на свободные места в порядке очередности, поэтому дата подачи заявления в этом случае имеет значение. Льготы при зачислении детей на втором этапе не действуют – все места распределяются строго по очереди без учета привилегий.</a:t>
            </a:r>
          </a:p>
          <a:p>
            <a:pPr algn="l"/>
            <a:r>
              <a:rPr lang="ru-RU" sz="1000" dirty="0"/>
              <a:t> При подаче документов родитель (законный представитель) ребенка предоставляет паспорт или иной документ, подтверждающий личность и документ, подтверждающий право представлять интересы ребенка, в т.ч. Иностранные граждане или лица без гражданства Российской Федерации.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Freeform 16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5" name="Picture 16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9580"/>
            <a:ext cx="9864099" cy="1037359"/>
          </a:xfrm>
          <a:prstGeom prst="rect">
            <a:avLst/>
          </a:prstGeom>
          <a:noFill/>
        </p:spPr>
      </p:pic>
      <p:sp>
        <p:nvSpPr>
          <p:cNvPr id="166" name="Freeform 166"/>
          <p:cNvSpPr/>
          <p:nvPr/>
        </p:nvSpPr>
        <p:spPr>
          <a:xfrm>
            <a:off x="945" y="6479"/>
            <a:ext cx="12197547" cy="1408398"/>
          </a:xfrm>
          <a:custGeom>
            <a:avLst/>
            <a:gdLst/>
            <a:ahLst/>
            <a:cxnLst/>
            <a:rect l="0" t="0" r="0" b="0"/>
            <a:pathLst>
              <a:path w="12197547" h="1408398">
                <a:moveTo>
                  <a:pt x="0" y="0"/>
                </a:moveTo>
                <a:lnTo>
                  <a:pt x="12197547" y="0"/>
                </a:lnTo>
                <a:lnTo>
                  <a:pt x="12197547" y="1408398"/>
                </a:lnTo>
                <a:lnTo>
                  <a:pt x="0" y="1408398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7" name="Picture 16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6230" y="83945"/>
            <a:ext cx="8977951" cy="1395948"/>
          </a:xfrm>
          <a:prstGeom prst="rect">
            <a:avLst/>
          </a:prstGeom>
          <a:noFill/>
        </p:spPr>
      </p:pic>
      <p:sp>
        <p:nvSpPr>
          <p:cNvPr id="168" name="Freeform 168"/>
          <p:cNvSpPr/>
          <p:nvPr/>
        </p:nvSpPr>
        <p:spPr>
          <a:xfrm>
            <a:off x="5003340" y="1783602"/>
            <a:ext cx="6993094" cy="4370293"/>
          </a:xfrm>
          <a:custGeom>
            <a:avLst/>
            <a:gdLst/>
            <a:ahLst/>
            <a:cxnLst/>
            <a:rect l="0" t="0" r="0" b="0"/>
            <a:pathLst>
              <a:path w="6993094" h="4370293">
                <a:moveTo>
                  <a:pt x="0" y="0"/>
                </a:moveTo>
                <a:lnTo>
                  <a:pt x="6993094" y="0"/>
                </a:lnTo>
                <a:lnTo>
                  <a:pt x="6993094" y="4370293"/>
                </a:lnTo>
                <a:lnTo>
                  <a:pt x="0" y="4370293"/>
                </a:lnTo>
                <a:close/>
                <a:moveTo>
                  <a:pt x="6858000" y="6858000"/>
                </a:moveTo>
              </a:path>
            </a:pathLst>
          </a:custGeom>
          <a:noFill/>
          <a:ln w="12698" cap="flat" cmpd="sng">
            <a:solidFill>
              <a:srgbClr val="746225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9" name="Picture 16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0640" y="1770902"/>
            <a:ext cx="7018494" cy="4395692"/>
          </a:xfrm>
          <a:prstGeom prst="rect">
            <a:avLst/>
          </a:prstGeom>
          <a:noFill/>
        </p:spPr>
      </p:pic>
      <p:sp>
        <p:nvSpPr>
          <p:cNvPr id="170" name="Freeform 170"/>
          <p:cNvSpPr/>
          <p:nvPr/>
        </p:nvSpPr>
        <p:spPr>
          <a:xfrm>
            <a:off x="5003340" y="1783602"/>
            <a:ext cx="6993094" cy="4370293"/>
          </a:xfrm>
          <a:custGeom>
            <a:avLst/>
            <a:gdLst/>
            <a:ahLst/>
            <a:cxnLst/>
            <a:rect l="0" t="0" r="0" b="0"/>
            <a:pathLst>
              <a:path w="6993094" h="4370293">
                <a:moveTo>
                  <a:pt x="0" y="0"/>
                </a:moveTo>
                <a:lnTo>
                  <a:pt x="6993094" y="0"/>
                </a:lnTo>
                <a:lnTo>
                  <a:pt x="6993094" y="4370293"/>
                </a:lnTo>
                <a:lnTo>
                  <a:pt x="0" y="4370293"/>
                </a:lnTo>
                <a:close/>
                <a:moveTo>
                  <a:pt x="6858000" y="6858000"/>
                </a:moveTo>
              </a:path>
            </a:pathLst>
          </a:custGeom>
          <a:noFill/>
          <a:ln w="12698" cap="flat" cmpd="sng">
            <a:solidFill>
              <a:srgbClr val="746225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1" name="Picture 17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03" y="630260"/>
            <a:ext cx="4906806" cy="3556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17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9580"/>
            <a:ext cx="9864099" cy="1037359"/>
          </a:xfrm>
          <a:prstGeom prst="rect">
            <a:avLst/>
          </a:prstGeom>
          <a:noFill/>
        </p:spPr>
      </p:pic>
      <p:sp>
        <p:nvSpPr>
          <p:cNvPr id="175" name="Freeform 175"/>
          <p:cNvSpPr/>
          <p:nvPr/>
        </p:nvSpPr>
        <p:spPr>
          <a:xfrm>
            <a:off x="945" y="6478"/>
            <a:ext cx="12197546" cy="1408397"/>
          </a:xfrm>
          <a:custGeom>
            <a:avLst/>
            <a:gdLst/>
            <a:ahLst/>
            <a:cxnLst/>
            <a:rect l="0" t="0" r="0" b="0"/>
            <a:pathLst>
              <a:path w="12197546" h="1408397">
                <a:moveTo>
                  <a:pt x="0" y="0"/>
                </a:moveTo>
                <a:lnTo>
                  <a:pt x="12197546" y="0"/>
                </a:lnTo>
                <a:lnTo>
                  <a:pt x="12197546" y="1408397"/>
                </a:lnTo>
                <a:lnTo>
                  <a:pt x="0" y="1408397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6652FF-23DD-4C36-A054-008FB8296040}"/>
              </a:ext>
            </a:extLst>
          </p:cNvPr>
          <p:cNvSpPr txBox="1"/>
          <p:nvPr/>
        </p:nvSpPr>
        <p:spPr>
          <a:xfrm>
            <a:off x="2472396" y="328938"/>
            <a:ext cx="6825176" cy="600164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Ответственный за набор в первые классы</a:t>
            </a:r>
          </a:p>
          <a:p>
            <a:endParaRPr lang="ru-RU" dirty="0"/>
          </a:p>
          <a:p>
            <a:endParaRPr lang="ru-RU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pPr algn="ctr"/>
            <a:r>
              <a:rPr lang="ru-RU" b="1" dirty="0"/>
              <a:t>Михайлова Елена Николаевна</a:t>
            </a:r>
          </a:p>
          <a:p>
            <a:pPr algn="ctr"/>
            <a:r>
              <a:rPr lang="ru-RU" dirty="0"/>
              <a:t>Заместитель директора</a:t>
            </a:r>
          </a:p>
          <a:p>
            <a:pPr algn="ctr"/>
            <a:endParaRPr lang="ru-RU" dirty="0"/>
          </a:p>
          <a:p>
            <a:pPr algn="ctr"/>
            <a:r>
              <a:rPr lang="ru-RU" b="1" dirty="0"/>
              <a:t>Телефон:</a:t>
            </a:r>
            <a:endParaRPr lang="en-US" b="1" dirty="0"/>
          </a:p>
          <a:p>
            <a:pPr algn="ctr"/>
            <a:r>
              <a:rPr lang="ru-RU" dirty="0"/>
              <a:t>+7 (949) 328 76 43</a:t>
            </a:r>
          </a:p>
          <a:p>
            <a:pPr algn="ctr"/>
            <a:endParaRPr lang="ru-RU" dirty="0"/>
          </a:p>
          <a:p>
            <a:pPr algn="ctr"/>
            <a:r>
              <a:rPr lang="ru-RU" b="1" dirty="0"/>
              <a:t>Почта:</a:t>
            </a:r>
            <a:endParaRPr lang="en-US" b="1" dirty="0"/>
          </a:p>
          <a:p>
            <a:pPr algn="ctr"/>
            <a:r>
              <a:rPr lang="en-US" dirty="0">
                <a:hlinkClick r:id="rId3"/>
              </a:rPr>
              <a:t>elena05081971@mail.ru</a:t>
            </a:r>
            <a:r>
              <a:rPr lang="en-US" dirty="0"/>
              <a:t> 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b="1" dirty="0"/>
              <a:t>Часы приема:</a:t>
            </a:r>
          </a:p>
          <a:p>
            <a:pPr algn="ctr"/>
            <a:r>
              <a:rPr lang="ru-RU" dirty="0" err="1"/>
              <a:t>Пн-пт</a:t>
            </a:r>
            <a:r>
              <a:rPr lang="ru-RU" dirty="0"/>
              <a:t> 13.00-16.00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BC8208-A3D9-4C43-BA2E-EA371FA5D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23" y="907623"/>
            <a:ext cx="1633122" cy="20997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Freeform 19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7" name="Picture 19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9580"/>
            <a:ext cx="9864099" cy="1037359"/>
          </a:xfrm>
          <a:prstGeom prst="rect">
            <a:avLst/>
          </a:prstGeom>
          <a:noFill/>
        </p:spPr>
      </p:pic>
      <p:sp>
        <p:nvSpPr>
          <p:cNvPr id="198" name="Freeform 198"/>
          <p:cNvSpPr/>
          <p:nvPr/>
        </p:nvSpPr>
        <p:spPr>
          <a:xfrm>
            <a:off x="945" y="6479"/>
            <a:ext cx="12197547" cy="1408398"/>
          </a:xfrm>
          <a:custGeom>
            <a:avLst/>
            <a:gdLst/>
            <a:ahLst/>
            <a:cxnLst/>
            <a:rect l="0" t="0" r="0" b="0"/>
            <a:pathLst>
              <a:path w="12197547" h="1408398">
                <a:moveTo>
                  <a:pt x="0" y="0"/>
                </a:moveTo>
                <a:lnTo>
                  <a:pt x="12197547" y="0"/>
                </a:lnTo>
                <a:lnTo>
                  <a:pt x="12197547" y="1408398"/>
                </a:lnTo>
                <a:lnTo>
                  <a:pt x="0" y="1408398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4EE398-367D-4880-AC9E-233802F26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448" y="332209"/>
            <a:ext cx="4365615" cy="61935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BF7E37-C0D6-467B-A00F-2F8E3CD84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014" y="408159"/>
            <a:ext cx="4370036" cy="61935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437</Words>
  <Application>Microsoft Office PowerPoint</Application>
  <PresentationFormat>Широкоэкранный</PresentationFormat>
  <Paragraphs>55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ЗАВУЧ</cp:lastModifiedBy>
  <cp:revision>17</cp:revision>
  <dcterms:modified xsi:type="dcterms:W3CDTF">2025-04-17T13:25:55Z</dcterms:modified>
</cp:coreProperties>
</file>